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9" r:id="rId3"/>
    <p:sldId id="300" r:id="rId4"/>
    <p:sldId id="268" r:id="rId5"/>
    <p:sldId id="269" r:id="rId6"/>
    <p:sldId id="295" r:id="rId7"/>
    <p:sldId id="270" r:id="rId8"/>
    <p:sldId id="296" r:id="rId9"/>
    <p:sldId id="258" r:id="rId10"/>
    <p:sldId id="276" r:id="rId11"/>
    <p:sldId id="280" r:id="rId12"/>
    <p:sldId id="279" r:id="rId13"/>
    <p:sldId id="283" r:id="rId14"/>
    <p:sldId id="284" r:id="rId15"/>
    <p:sldId id="285" r:id="rId16"/>
    <p:sldId id="286" r:id="rId17"/>
    <p:sldId id="301" r:id="rId18"/>
    <p:sldId id="302" r:id="rId19"/>
    <p:sldId id="303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54"/>
    <a:srgbClr val="079250"/>
    <a:srgbClr val="4F6228"/>
    <a:srgbClr val="F3F5EF"/>
    <a:srgbClr val="E9ECE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79150" autoAdjust="0"/>
  </p:normalViewPr>
  <p:slideViewPr>
    <p:cSldViewPr>
      <p:cViewPr varScale="1">
        <p:scale>
          <a:sx n="65" d="100"/>
          <a:sy n="65" d="100"/>
        </p:scale>
        <p:origin x="150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13-A0B8-4817-AC82-FC22B810455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779F-5C9E-4D1D-A0C8-B1AADC03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outdoor-programs/outdoor-ethics/awards/venturin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ED0A-1750-4794-8B2D-F8A198B36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elective adventures such as Champions for Nature have requirements that explore Outdoor Ethics and conservation.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elective adventures such as Champions for Nature have requirements that explore Outdoor Ethics and conservation.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OE Awards are currently being reviewed (2025) so check current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have been proposed for the requirements, however, they have not been approved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3"/>
              </a:rPr>
              <a:t>https://www.scouting.org/outdoor-programs/outdoor-ethics/awards/venturing/</a:t>
            </a:r>
            <a:endParaRPr lang="en-US" sz="1800" b="0" i="0" u="sng" strike="noStrike" dirty="0">
              <a:solidFill>
                <a:srgbClr val="0000FF"/>
              </a:solidFill>
              <a:effectLst/>
              <a:latin typeface="Helvetica Neue"/>
            </a:endParaRPr>
          </a:p>
          <a:p>
            <a:endParaRPr lang="en-US" sz="1800" b="0" i="0" u="sng" strike="noStrike" dirty="0">
              <a:solidFill>
                <a:srgbClr val="0000FF"/>
              </a:solidFill>
              <a:effectLst/>
              <a:latin typeface="Helvetica Neue"/>
            </a:endParaRPr>
          </a:p>
          <a:p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Helvetica Neue"/>
              </a:rPr>
              <a:t>Go back to paraphrasing the requirements and tell participants where they can see the actual requirements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to Advancement - http://www.scouting.org/filestore/pdf/33088.pdf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2024 Cub Scout Requirements – </a:t>
            </a:r>
            <a:r>
              <a:rPr lang="en-US" dirty="0">
                <a:solidFill>
                  <a:srgbClr val="FF0000"/>
                </a:solidFill>
              </a:rPr>
              <a:t>update link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779F-5C9E-4D1D-A0C8-B1AADC03B5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E819B78D-CFCB-62EC-6E27-AA987A2538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235C78C-A27C-40F7-2744-71E5A9BE32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65150"/>
            <a:ext cx="31718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4221A0-20AA-39B1-3668-5A5BCF47C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2440"/>
            <a:ext cx="9144000" cy="933859"/>
          </a:xfrm>
        </p:spPr>
        <p:txBody>
          <a:bodyPr anchor="b">
            <a:normAutofit/>
          </a:bodyPr>
          <a:lstStyle>
            <a:lvl1pPr algn="ctr">
              <a:defRPr sz="54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1826136-1117-F3CD-668C-C3027535F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9144000" cy="457200"/>
          </a:xfrm>
        </p:spPr>
        <p:txBody>
          <a:bodyPr/>
          <a:lstStyle>
            <a:lvl1pPr marL="0" indent="0" algn="ctr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B876FDD-1612-9F44-00F5-2565C2F0E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7D2EF32-48BB-BF3A-BB4D-83B5D63906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8F79781-38A4-A7AE-7607-D63A69CDF5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A492F2F-D779-B8E9-E895-3FCA25EAE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457200"/>
            <a:ext cx="9944100" cy="1257300"/>
          </a:xfrm>
        </p:spPr>
        <p:txBody>
          <a:bodyPr/>
          <a:lstStyle>
            <a:lvl1pPr algn="l"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97364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8C41093-AD15-27F4-2816-C48F0A99DC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0289C43-6100-2983-B373-613F911FF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E45CADE5-3C82-9309-A73A-C7C08AF2E2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A6AA252-417B-10AF-3FDD-F472FBC43C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944100" cy="1371600"/>
          </a:xfrm>
        </p:spPr>
        <p:txBody>
          <a:bodyPr/>
          <a:lstStyle>
            <a:lvl1pPr algn="l"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84800" cy="4297364"/>
          </a:xfrm>
        </p:spPr>
        <p:txBody>
          <a:bodyPr/>
          <a:lstStyle>
            <a:lvl1pPr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297364"/>
          </a:xfrm>
        </p:spPr>
        <p:txBody>
          <a:bodyPr/>
          <a:lstStyle>
            <a:lvl1pPr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6CA1B3C-0373-43F5-7835-055A0DCFE7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028A933E-75EC-6AC6-9351-9059A99BC2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944100" cy="1371600"/>
          </a:xfrm>
        </p:spPr>
        <p:txBody>
          <a:bodyPr/>
          <a:lstStyle>
            <a:lvl1pPr algn="l"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593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25699"/>
            <a:ext cx="5386917" cy="3403601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8593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25699"/>
            <a:ext cx="5389033" cy="3403601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86500"/>
            <a:ext cx="2844800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86500"/>
            <a:ext cx="3860800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86500"/>
            <a:ext cx="2844800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28D8FE6-1EFD-AC3B-151E-FAD6AF3518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A13A313-FE35-5902-40A7-FDA729A0F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944100" cy="1371600"/>
          </a:xfrm>
        </p:spPr>
        <p:txBody>
          <a:bodyPr/>
          <a:lstStyle>
            <a:lvl1pPr algn="l"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8A8C78EE-F595-B5A7-AD55-D856219761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34215CB-70A2-D5F0-7966-0E791B48BF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721BC8A1-5A95-5F4C-6EFE-CDAD0C4ED9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8AF4B76-B100-7391-316F-1CB16B88D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2D29427-2D70-7CA5-1E83-9AFFEEE30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DB9B0013-1A3A-3136-A9B0-745A7233E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AC9E4E1-60ED-24B1-205B-7F2BCD8A35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2615D43-25B1-3BB8-F271-2C5785EEC9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 8">
            <a:extLst>
              <a:ext uri="{FF2B5EF4-FFF2-40B4-BE49-F238E27FC236}">
                <a16:creationId xmlns:a16="http://schemas.microsoft.com/office/drawing/2014/main" id="{720A093D-341B-40E8-7760-2A1C55B4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80CF1-4809-FC1D-CEAC-DC9BE11DD1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12192000" cy="1280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microsoft.com/office/2007/relationships/hdphoto" Target="../media/hdphoto12.wdp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2.wdp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microsoft.com/office/2007/relationships/hdphoto" Target="../media/hdphoto13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resources/guide-to-advance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uting.org/skills/merit-badges/" TargetMode="External"/><Relationship Id="rId5" Type="http://schemas.openxmlformats.org/officeDocument/2006/relationships/hyperlink" Target="https://www.scouting.org/outdoor-programs/outdoor-ethics/awards/" TargetMode="External"/><Relationship Id="rId4" Type="http://schemas.openxmlformats.org/officeDocument/2006/relationships/hyperlink" Target="https://www.scouting.org/programs/cub-scouts/what-cub-scouts-ear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8.gif"/><Relationship Id="rId21" Type="http://schemas.microsoft.com/office/2007/relationships/hdphoto" Target="../media/hdphoto11.wdp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27.gif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11" Type="http://schemas.openxmlformats.org/officeDocument/2006/relationships/image" Target="../media/image34.gif"/><Relationship Id="rId5" Type="http://schemas.openxmlformats.org/officeDocument/2006/relationships/image" Target="../media/image30.gif"/><Relationship Id="rId15" Type="http://schemas.microsoft.com/office/2007/relationships/hdphoto" Target="../media/hdphoto9.wdp"/><Relationship Id="rId10" Type="http://schemas.microsoft.com/office/2007/relationships/hdphoto" Target="../media/hdphoto8.wdp"/><Relationship Id="rId19" Type="http://schemas.microsoft.com/office/2007/relationships/hdphoto" Target="../media/hdphoto10.wdp"/><Relationship Id="rId4" Type="http://schemas.openxmlformats.org/officeDocument/2006/relationships/image" Target="../media/image29.gif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outing America…">
            <a:extLst>
              <a:ext uri="{FF2B5EF4-FFF2-40B4-BE49-F238E27FC236}">
                <a16:creationId xmlns:a16="http://schemas.microsoft.com/office/drawing/2014/main" id="{6D470638-8BD1-7977-472A-D996F41D5FB6}"/>
              </a:ext>
            </a:extLst>
          </p:cNvPr>
          <p:cNvSpPr txBox="1"/>
          <p:nvPr/>
        </p:nvSpPr>
        <p:spPr>
          <a:xfrm>
            <a:off x="1924050" y="3855245"/>
            <a:ext cx="8343900" cy="1056085"/>
          </a:xfrm>
          <a:prstGeom prst="rect">
            <a:avLst/>
          </a:prstGeom>
          <a:ln w="12700">
            <a:miter lim="400000"/>
          </a:ln>
        </p:spPr>
        <p:txBody>
          <a:bodyPr lIns="34289" rIns="34289" anchor="b">
            <a:normAutofit/>
          </a:bodyPr>
          <a:lstStyle/>
          <a:p>
            <a:pPr algn="ctr" defTabSz="678941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16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Scouting America</a:t>
            </a:r>
          </a:p>
          <a:p>
            <a:pPr algn="ctr" defTabSz="678941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16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Leave No Trace Instructor Course</a:t>
            </a:r>
          </a:p>
        </p:txBody>
      </p:sp>
    </p:spTree>
    <p:extLst>
      <p:ext uri="{BB962C8B-B14F-4D97-AF65-F5344CB8AC3E}">
        <p14:creationId xmlns:p14="http://schemas.microsoft.com/office/powerpoint/2010/main" val="176661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2BF2EB-F7F2-BCBD-5A8D-CAD69FC18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00200"/>
            <a:ext cx="2744105" cy="274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944100" cy="1371600"/>
          </a:xfrm>
        </p:spPr>
        <p:txBody>
          <a:bodyPr>
            <a:normAutofit/>
          </a:bodyPr>
          <a:lstStyle/>
          <a:p>
            <a:r>
              <a:rPr lang="en-US" b="1" dirty="0"/>
              <a:t>Scouts BSA Outdoor Ethics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744200" cy="429736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Outdoor Ethics Awareness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Explain the Outdoor Code.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Watch the National Park Service Leave No Trace video.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Complete the Leave No Trace online course.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Complete the Tread Lightly! online course.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Participate in an Outdoor Ethics workshop or training.</a:t>
            </a:r>
          </a:p>
        </p:txBody>
      </p:sp>
    </p:spTree>
    <p:extLst>
      <p:ext uri="{BB962C8B-B14F-4D97-AF65-F5344CB8AC3E}">
        <p14:creationId xmlns:p14="http://schemas.microsoft.com/office/powerpoint/2010/main" val="224071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10058400" cy="1371600"/>
          </a:xfrm>
        </p:spPr>
        <p:txBody>
          <a:bodyPr>
            <a:normAutofit/>
          </a:bodyPr>
          <a:lstStyle/>
          <a:p>
            <a:r>
              <a:rPr lang="en-US" b="1" dirty="0"/>
              <a:t>Scouts BSA Outdoor Ethics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401300" cy="37719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Outdoor Ethics Action Award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Earn the Outdoor Ethics Awareness Award.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Complete the Scouting America outdoor ethics orientation course.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Explain how each of the four points of the Outdoor Code guides your actions when outdoors.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Read Chapter 7 of the Scouts BSA Handbook on Outdoor Ethics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Teach a skill related to the Outdoor Code or Leave No Trace to another Scout in your unit or another Scouting unit.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Successfully complete a term as your Troop Outdoor Ethics Guide </a:t>
            </a:r>
            <a:r>
              <a:rPr lang="en-US" altLang="en-US" sz="1500" b="1" dirty="0"/>
              <a:t>or</a:t>
            </a:r>
            <a:r>
              <a:rPr lang="en-US" altLang="en-US" sz="1500" dirty="0"/>
              <a:t> participate in an outing that emphasizes the complete set of Leave No Trace or relevant Tread Lightly! Principles.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Follow the Outdoor Code, Leave No Trace, and Tread Lightly! Principles on 3 outings. Write a paragraph on each.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On a troop outing, help your troop on a service project that addresses recreational impacts related to the type of outing.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500" dirty="0"/>
              <a:t>Participate in a report at a court of honor or similar event on the service activity above.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C8755E-FB51-3D7D-B351-5913E60A69B0}"/>
              </a:ext>
            </a:extLst>
          </p:cNvPr>
          <p:cNvGrpSpPr/>
          <p:nvPr/>
        </p:nvGrpSpPr>
        <p:grpSpPr>
          <a:xfrm>
            <a:off x="9067800" y="1485900"/>
            <a:ext cx="2838450" cy="1010488"/>
            <a:chOff x="9067800" y="1485900"/>
            <a:chExt cx="2838450" cy="1010488"/>
          </a:xfrm>
        </p:grpSpPr>
        <p:pic>
          <p:nvPicPr>
            <p:cNvPr id="4" name="Picture 18" descr="http://www.outdoorethics-bsa.org/images/OE_ActionName.gif">
              <a:extLst>
                <a:ext uri="{FF2B5EF4-FFF2-40B4-BE49-F238E27FC236}">
                  <a16:creationId xmlns:a16="http://schemas.microsoft.com/office/drawing/2014/main" id="{3BB687E8-1949-D7D2-D352-FA5D1BB69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1485900"/>
              <a:ext cx="2838450" cy="101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2A74F-DD15-374C-76FF-DF0F3788D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349" y="1584325"/>
              <a:ext cx="6286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13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944100" cy="1371600"/>
          </a:xfrm>
        </p:spPr>
        <p:txBody>
          <a:bodyPr/>
          <a:lstStyle/>
          <a:p>
            <a:r>
              <a:rPr lang="en-US" b="1" dirty="0"/>
              <a:t>Scouts BSA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6400800" cy="400050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Totin</a:t>
            </a:r>
            <a:r>
              <a:rPr lang="en-US" sz="2400" dirty="0"/>
              <a:t>’ Chip</a:t>
            </a:r>
          </a:p>
          <a:p>
            <a:r>
              <a:rPr lang="en-US" sz="2400" dirty="0" err="1"/>
              <a:t>Firem’n</a:t>
            </a:r>
            <a:r>
              <a:rPr lang="en-US" sz="2400" dirty="0"/>
              <a:t> Chit</a:t>
            </a:r>
          </a:p>
          <a:p>
            <a:r>
              <a:rPr lang="en-US" sz="2400" dirty="0"/>
              <a:t>National Outdoor Awards</a:t>
            </a:r>
          </a:p>
          <a:p>
            <a:r>
              <a:rPr lang="en-US" sz="2400" dirty="0"/>
              <a:t>National Medal for Outdoor Achievement</a:t>
            </a:r>
          </a:p>
          <a:p>
            <a:r>
              <a:rPr lang="en-US" sz="2400" dirty="0"/>
              <a:t>National Outdoor Challenge Award (Unit Award)</a:t>
            </a:r>
          </a:p>
          <a:p>
            <a:r>
              <a:rPr lang="en-US" sz="2400" dirty="0"/>
              <a:t>Philmont Wilderness Pledge Achievement Award</a:t>
            </a:r>
          </a:p>
          <a:p>
            <a:r>
              <a:rPr lang="en-US" sz="2400" dirty="0"/>
              <a:t>Summit Bechtel Reserve Sustainability Award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5"/>
          <a:stretch/>
        </p:blipFill>
        <p:spPr bwMode="auto">
          <a:xfrm>
            <a:off x="8039100" y="1028700"/>
            <a:ext cx="1600200" cy="10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5"/>
          <a:stretch/>
        </p:blipFill>
        <p:spPr bwMode="auto">
          <a:xfrm>
            <a:off x="9982200" y="1028700"/>
            <a:ext cx="1616242" cy="10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6889" l="9778" r="89778">
                        <a14:foregroundMark x1="50222" y1="76889" x2="50222" y2="76889"/>
                        <a14:foregroundMark x1="55556" y1="85333" x2="55556" y2="85333"/>
                        <a14:foregroundMark x1="59111" y1="78222" x2="59111" y2="78222"/>
                        <a14:foregroundMark x1="55111" y1="74667" x2="55111" y2="74667"/>
                        <a14:foregroundMark x1="51111" y1="68889" x2="51111" y2="68889"/>
                        <a14:foregroundMark x1="44889" y1="68889" x2="44889" y2="68889"/>
                        <a14:foregroundMark x1="40000" y1="72000" x2="40000" y2="72000"/>
                        <a14:foregroundMark x1="36889" y1="76000" x2="36889" y2="76000"/>
                        <a14:foregroundMark x1="36444" y1="83556" x2="36444" y2="83556"/>
                        <a14:foregroundMark x1="40444" y1="92000" x2="40444" y2="92000"/>
                        <a14:foregroundMark x1="42667" y1="96889" x2="42667" y2="96889"/>
                        <a14:foregroundMark x1="53778" y1="96444" x2="53778" y2="96444"/>
                        <a14:foregroundMark x1="63111" y1="3556" x2="63111" y2="3556"/>
                        <a14:foregroundMark x1="55111" y1="3556" x2="55111" y2="3556"/>
                        <a14:foregroundMark x1="67556" y1="10222" x2="67556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289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national medal for outdoor achievemen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5926" l="2667" r="98667">
                        <a14:foregroundMark x1="2667" y1="31481" x2="2667" y2="31481"/>
                        <a14:foregroundMark x1="99111" y1="32593" x2="99111" y2="32593"/>
                        <a14:foregroundMark x1="48889" y1="3704" x2="48889" y2="3704"/>
                        <a14:foregroundMark x1="74222" y1="85556" x2="74222" y2="85556"/>
                        <a14:foregroundMark x1="84444" y1="95926" x2="84444" y2="9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743200"/>
            <a:ext cx="1173079" cy="1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national outdoor award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" b="96889" l="9778" r="89778">
                        <a14:foregroundMark x1="56000" y1="5333" x2="56000" y2="5333"/>
                        <a14:foregroundMark x1="42667" y1="29778" x2="42667" y2="29778"/>
                        <a14:foregroundMark x1="56444" y1="92000" x2="56444" y2="92000"/>
                        <a14:foregroundMark x1="50667" y1="97333" x2="50667" y2="97333"/>
                        <a14:foregroundMark x1="48444" y1="6667" x2="48444" y2="6667"/>
                        <a14:foregroundMark x1="47556" y1="11556" x2="47556" y2="11556"/>
                        <a14:foregroundMark x1="45778" y1="18222" x2="45778" y2="18222"/>
                        <a14:foregroundMark x1="53333" y1="1333" x2="53333" y2="1333"/>
                        <a14:backgroundMark x1="49333" y1="9778" x2="49333" y2="9778"/>
                        <a14:backgroundMark x1="51111" y1="3556" x2="51111" y2="3556"/>
                        <a14:backgroundMark x1="49333" y1="6667" x2="4933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4" r="36613"/>
          <a:stretch/>
        </p:blipFill>
        <p:spPr bwMode="auto">
          <a:xfrm>
            <a:off x="10816114" y="2286000"/>
            <a:ext cx="90866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1A2258-F47B-D9B9-FBC5-1C08A7A49C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914900"/>
            <a:ext cx="1142999" cy="756077"/>
          </a:xfrm>
          <a:prstGeom prst="rect">
            <a:avLst/>
          </a:prstGeom>
        </p:spPr>
      </p:pic>
      <p:pic>
        <p:nvPicPr>
          <p:cNvPr id="4" name="Picture 2" descr="463945I-1_Kate Smallwood">
            <a:extLst>
              <a:ext uri="{FF2B5EF4-FFF2-40B4-BE49-F238E27FC236}">
                <a16:creationId xmlns:a16="http://schemas.microsoft.com/office/drawing/2014/main" id="{35F2CD33-6CDF-1DEB-9D39-0A76746B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95" y="4782553"/>
            <a:ext cx="1366684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7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8229600" cy="1371600"/>
          </a:xfrm>
        </p:spPr>
        <p:txBody>
          <a:bodyPr/>
          <a:lstStyle/>
          <a:p>
            <a:r>
              <a:rPr lang="en-US" b="1" dirty="0"/>
              <a:t>Venturing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9372600" cy="3771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Ranger Award </a:t>
            </a:r>
            <a:r>
              <a:rPr lang="en-US" sz="2400" dirty="0"/>
              <a:t>Leave No Trace Core Requirement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/>
              <a:t> Recite and explain the principles of Leave No Trace.</a:t>
            </a:r>
          </a:p>
          <a:p>
            <a:pPr marL="457200" indent="-457200">
              <a:buAutoNum type="alphaLcPeriod"/>
            </a:pP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/>
              <a:t>Participate in three separate camping/backpacking trips demonstrating that you know and use Leave No Trace principles.</a:t>
            </a:r>
          </a:p>
          <a:p>
            <a:pPr marL="457200" indent="-457200">
              <a:buAutoNum type="alphaLcPeriod"/>
            </a:pP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/>
              <a:t>Make a tabletop display or presentation on the Leave No Trace principles and how they affect the environment and attitude of campers for your crew, another crew, a Cub or Scouts BSA group, or another group or teach a Leave No Trace Awareness course.</a:t>
            </a:r>
          </a:p>
          <a:p>
            <a:endParaRPr lang="en-US" sz="2400" dirty="0"/>
          </a:p>
        </p:txBody>
      </p:sp>
      <p:pic>
        <p:nvPicPr>
          <p:cNvPr id="10" name="Picture 2" descr="https://encrypted-tbn3.gstatic.com/images?q=tbn:ANd9GcQ0es3VWFhH6uqjgpNYFUvxlFrAspD5vH2WmWlLGUn1qzThaPi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571500"/>
            <a:ext cx="12306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9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715500" cy="1371600"/>
          </a:xfrm>
        </p:spPr>
        <p:txBody>
          <a:bodyPr>
            <a:normAutofit/>
          </a:bodyPr>
          <a:lstStyle/>
          <a:p>
            <a:r>
              <a:rPr lang="en-US" b="1" dirty="0"/>
              <a:t>Venturing Outdoor Ethics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744200" cy="42973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Outdoor Ethics Awareness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Explain the Outdoor Code.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Watch the NPS Leave No Trace video.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Complete the Leave No Trace online course.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Complete the Tread Lightly! online course.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Participate in an Outdoor Ethics workshop or training.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409700" y="4343400"/>
            <a:ext cx="4097224" cy="4605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SAME AS SCOUTS BSA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66C9D5-21B4-90D8-B487-574B1EA72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00200"/>
            <a:ext cx="2744105" cy="27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258300" cy="1371600"/>
          </a:xfrm>
        </p:spPr>
        <p:txBody>
          <a:bodyPr>
            <a:normAutofit/>
          </a:bodyPr>
          <a:lstStyle/>
          <a:p>
            <a:r>
              <a:rPr lang="en-US" b="1" dirty="0"/>
              <a:t>Venturing Outdoor Ethics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1087100" cy="40005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Outdoor Ethics Action Award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Earn the Outdoor Ethics Awareness Award.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Complete Scouting America’s outdoor ethics orientation course.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Explain how you live up to each of the four points of the Outdoor Code during an outing or adventure. </a:t>
            </a:r>
          </a:p>
          <a:p>
            <a:pPr fontAlgn="base">
              <a:spcBef>
                <a:spcPts val="600"/>
              </a:spcBef>
            </a:pPr>
            <a:r>
              <a:rPr lang="en-US" sz="1200" dirty="0"/>
              <a:t>Read Chapter 7 of the </a:t>
            </a:r>
            <a:r>
              <a:rPr lang="en-US" sz="1200" dirty="0" err="1"/>
              <a:t>Fieldbook</a:t>
            </a:r>
            <a:r>
              <a:rPr lang="en-US" sz="1200" dirty="0"/>
              <a:t> on Leave No Trace; read discussion of Leave No Trace in the Ranger Guidebook, review The Land Ethic in A Sand County Almanac. </a:t>
            </a:r>
          </a:p>
          <a:p>
            <a:pPr fontAlgn="base">
              <a:spcBef>
                <a:spcPts val="600"/>
              </a:spcBef>
            </a:pPr>
            <a:r>
              <a:rPr lang="en-US" sz="1200" dirty="0"/>
              <a:t>Lead a group approved by your unit leader in an activity that explores differing ethical viewpoints using materials from Scouting’s outdoor ethics page, Leave No Trace, or Tread Lightly!</a:t>
            </a:r>
          </a:p>
          <a:p>
            <a:pPr fontAlgn="base">
              <a:spcBef>
                <a:spcPts val="600"/>
              </a:spcBef>
            </a:pPr>
            <a:r>
              <a:rPr lang="en-US" sz="1200" dirty="0"/>
              <a:t>Participate in a Leave No Trace Skills Course, Become a Leave No Trace Trainer, Tread Trainer, or successfully complete a term as a crew officer with responsibility for outdoor ethics training.</a:t>
            </a:r>
          </a:p>
          <a:p>
            <a:pPr fontAlgn="base">
              <a:spcBef>
                <a:spcPts val="600"/>
              </a:spcBef>
            </a:pPr>
            <a:r>
              <a:rPr lang="en-US" sz="1200" dirty="0"/>
              <a:t>Research the complete set of Leave No Trace and Tread Lightly! skills related to a planned outdoor adventure, practice skills to minimize impact, then take the adventure.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Follow the Outdoor Code, Leave no Trace, or Tread Lightly! Principles on three outings and develop a poster or presentation explaining how and why you followed the outdoor Code, Leave No Trace, and Tread Lightly!. Share it with a group approved by your unit leader.</a:t>
            </a:r>
          </a:p>
          <a:p>
            <a:pPr fontAlgn="base">
              <a:spcBef>
                <a:spcPts val="600"/>
              </a:spcBef>
            </a:pPr>
            <a:r>
              <a:rPr lang="en-US" sz="1200" dirty="0"/>
              <a:t>Meet with a Land Manager and discuss what you and your crew can do to minimize impact on recreational ecosystems.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200" dirty="0"/>
              <a:t>Help plan and participate in a campaign to reduce the adverse impacts on the recreational ecosystem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1200" dirty="0"/>
              <a:t>Help plan and lead either traditional or social media event to educate the public on the importance of protecting the recreational ecosystem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22E4C-C9FE-5AD7-3486-1D395D334392}"/>
              </a:ext>
            </a:extLst>
          </p:cNvPr>
          <p:cNvGrpSpPr/>
          <p:nvPr/>
        </p:nvGrpSpPr>
        <p:grpSpPr>
          <a:xfrm>
            <a:off x="9067800" y="1485900"/>
            <a:ext cx="2838450" cy="1010488"/>
            <a:chOff x="9067800" y="1485900"/>
            <a:chExt cx="2838450" cy="1010488"/>
          </a:xfrm>
        </p:grpSpPr>
        <p:pic>
          <p:nvPicPr>
            <p:cNvPr id="5" name="Picture 18" descr="http://www.outdoorethics-bsa.org/images/OE_ActionName.gif">
              <a:extLst>
                <a:ext uri="{FF2B5EF4-FFF2-40B4-BE49-F238E27FC236}">
                  <a16:creationId xmlns:a16="http://schemas.microsoft.com/office/drawing/2014/main" id="{76713F00-5FE2-25F7-281B-EA56D8814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1485900"/>
              <a:ext cx="2838450" cy="101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A9DC49-425C-0177-4352-0990E735E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349" y="1584325"/>
              <a:ext cx="628650" cy="6286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05B8833-6937-7A41-3F10-9FB67FD2B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555" t="21111" r="21111" b="17111"/>
          <a:stretch/>
        </p:blipFill>
        <p:spPr>
          <a:xfrm>
            <a:off x="11433174" y="1708309"/>
            <a:ext cx="325437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4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8115300" cy="1371600"/>
          </a:xfrm>
        </p:spPr>
        <p:txBody>
          <a:bodyPr/>
          <a:lstStyle/>
          <a:p>
            <a:r>
              <a:rPr lang="en-US" b="1" dirty="0"/>
              <a:t>Venturing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42973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National Medal for Outdoor Achievement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National Outdoor Awards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Philmont Wilderness Pledge Achievement Award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Summit Bechtel Reserve Sustainability Award</a:t>
            </a:r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6889" l="9778" r="89778">
                        <a14:foregroundMark x1="50222" y1="76889" x2="50222" y2="76889"/>
                        <a14:foregroundMark x1="55556" y1="85333" x2="55556" y2="85333"/>
                        <a14:foregroundMark x1="59111" y1="78222" x2="59111" y2="78222"/>
                        <a14:foregroundMark x1="55111" y1="74667" x2="55111" y2="74667"/>
                        <a14:foregroundMark x1="51111" y1="68889" x2="51111" y2="68889"/>
                        <a14:foregroundMark x1="44889" y1="68889" x2="44889" y2="68889"/>
                        <a14:foregroundMark x1="40000" y1="72000" x2="40000" y2="72000"/>
                        <a14:foregroundMark x1="36889" y1="76000" x2="36889" y2="76000"/>
                        <a14:foregroundMark x1="36444" y1="83556" x2="36444" y2="83556"/>
                        <a14:foregroundMark x1="40444" y1="92000" x2="40444" y2="92000"/>
                        <a14:foregroundMark x1="42667" y1="96889" x2="42667" y2="96889"/>
                        <a14:foregroundMark x1="53778" y1="96444" x2="53778" y2="96444"/>
                        <a14:foregroundMark x1="63111" y1="3556" x2="63111" y2="3556"/>
                        <a14:foregroundMark x1="55111" y1="3556" x2="55111" y2="3556"/>
                        <a14:foregroundMark x1="67556" y1="10222" x2="67556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719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national medal for outdoor achievemen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5926" l="2667" r="98667">
                        <a14:foregroundMark x1="2667" y1="31481" x2="2667" y2="31481"/>
                        <a14:foregroundMark x1="99111" y1="32593" x2="99111" y2="32593"/>
                        <a14:foregroundMark x1="48889" y1="3704" x2="48889" y2="3704"/>
                        <a14:foregroundMark x1="74222" y1="85556" x2="74222" y2="85556"/>
                        <a14:foregroundMark x1="84444" y1="95926" x2="84444" y2="9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wilderness pledge achievement aw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86200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31B10-E3AC-4573-8776-C8D517F68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4000500"/>
            <a:ext cx="1844915" cy="1220384"/>
          </a:xfrm>
          <a:prstGeom prst="rect">
            <a:avLst/>
          </a:prstGeom>
        </p:spPr>
      </p:pic>
      <p:pic>
        <p:nvPicPr>
          <p:cNvPr id="1026" name="Picture 2" descr="463945I-1_Kate Smallwood">
            <a:extLst>
              <a:ext uri="{FF2B5EF4-FFF2-40B4-BE49-F238E27FC236}">
                <a16:creationId xmlns:a16="http://schemas.microsoft.com/office/drawing/2014/main" id="{0635BA84-2EA1-1A9D-A84C-82BE086D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771900"/>
            <a:ext cx="2019300" cy="15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1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484BF-B8AA-0F15-C7F0-51AA61D2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2861-459A-B6C8-7B21-29D39358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42900"/>
            <a:ext cx="97155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 Scouts Outdoor Ethics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12D9-4023-7800-E82D-22118428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744200" cy="42973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Outdoor Ethics Awareness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Award being developed and reviewed (2025).</a:t>
            </a:r>
          </a:p>
        </p:txBody>
      </p:sp>
      <p:pic>
        <p:nvPicPr>
          <p:cNvPr id="5" name="Picture 12" descr="http://www.outdoorethics-bsa.org/images/OEpatch180.gif">
            <a:extLst>
              <a:ext uri="{FF2B5EF4-FFF2-40B4-BE49-F238E27FC236}">
                <a16:creationId xmlns:a16="http://schemas.microsoft.com/office/drawing/2014/main" id="{12579C06-2BFC-1710-8254-BECA9367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485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386A49-551C-6D35-19A4-27B43B071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4" y="1580606"/>
            <a:ext cx="1619795" cy="16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7F39-59B9-7D1B-199B-897B5D12C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8AE217-A749-8F7B-F013-E16288F55447}"/>
              </a:ext>
            </a:extLst>
          </p:cNvPr>
          <p:cNvGrpSpPr/>
          <p:nvPr/>
        </p:nvGrpSpPr>
        <p:grpSpPr>
          <a:xfrm>
            <a:off x="9220200" y="1638300"/>
            <a:ext cx="2838450" cy="1010488"/>
            <a:chOff x="9067800" y="1485900"/>
            <a:chExt cx="2838450" cy="1010488"/>
          </a:xfrm>
        </p:grpSpPr>
        <p:pic>
          <p:nvPicPr>
            <p:cNvPr id="8" name="Picture 18" descr="http://www.outdoorethics-bsa.org/images/OE_ActionName.gif">
              <a:extLst>
                <a:ext uri="{FF2B5EF4-FFF2-40B4-BE49-F238E27FC236}">
                  <a16:creationId xmlns:a16="http://schemas.microsoft.com/office/drawing/2014/main" id="{D961C518-822A-4D26-4324-A4A3FD88C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1485900"/>
              <a:ext cx="2838450" cy="101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662E38-8943-79F4-DB4A-6E5ADFA13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349" y="1584325"/>
              <a:ext cx="628650" cy="6286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024859-6387-D6E1-5172-64E34DC1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42900"/>
            <a:ext cx="9829800" cy="137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 Scouts Outdoor Ethics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C159-34B3-02CB-12E6-1139486B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1087100" cy="40005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Outdoor Ethics Action Award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altLang="en-US" sz="2000" dirty="0"/>
              <a:t>Currently being written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18" descr="http://www.outdoorethics-bsa.org/images/OE_ActionName.gif">
            <a:extLst>
              <a:ext uri="{FF2B5EF4-FFF2-40B4-BE49-F238E27FC236}">
                <a16:creationId xmlns:a16="http://schemas.microsoft.com/office/drawing/2014/main" id="{ED7547D5-03E0-66AD-0D1B-0B30B0B3E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1" t="16025" r="16107" b="54440"/>
          <a:stretch/>
        </p:blipFill>
        <p:spPr bwMode="auto">
          <a:xfrm>
            <a:off x="11588433" y="1889125"/>
            <a:ext cx="288926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a Scout Leader Device">
            <a:extLst>
              <a:ext uri="{FF2B5EF4-FFF2-40B4-BE49-F238E27FC236}">
                <a16:creationId xmlns:a16="http://schemas.microsoft.com/office/drawing/2014/main" id="{5999C18B-D69E-928A-FD83-B4038351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232" y="1873987"/>
            <a:ext cx="223736" cy="2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6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281E-D8F4-1635-E0E4-FF175E00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66F3-FC26-F260-D009-1F68C75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42900"/>
            <a:ext cx="8115300" cy="1371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 Scouts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3568-F3B9-4822-96B9-D1A693E1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42973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Inclusion in existing Outdoor Awards is under development (2025)</a:t>
            </a:r>
          </a:p>
        </p:txBody>
      </p:sp>
    </p:spTree>
    <p:extLst>
      <p:ext uri="{BB962C8B-B14F-4D97-AF65-F5344CB8AC3E}">
        <p14:creationId xmlns:p14="http://schemas.microsoft.com/office/powerpoint/2010/main" val="29200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EB70-DDC3-022B-999D-B7E9A2EAC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outing America…">
            <a:extLst>
              <a:ext uri="{FF2B5EF4-FFF2-40B4-BE49-F238E27FC236}">
                <a16:creationId xmlns:a16="http://schemas.microsoft.com/office/drawing/2014/main" id="{FA5C7B3B-00E5-33E7-4EA7-5C77F1D94868}"/>
              </a:ext>
            </a:extLst>
          </p:cNvPr>
          <p:cNvSpPr txBox="1"/>
          <p:nvPr/>
        </p:nvSpPr>
        <p:spPr>
          <a:xfrm>
            <a:off x="1924050" y="3855245"/>
            <a:ext cx="8343900" cy="1056085"/>
          </a:xfrm>
          <a:prstGeom prst="rect">
            <a:avLst/>
          </a:prstGeom>
          <a:ln w="12700">
            <a:miter lim="400000"/>
          </a:ln>
        </p:spPr>
        <p:txBody>
          <a:bodyPr lIns="34289" rIns="34289" anchor="b">
            <a:normAutofit/>
          </a:bodyPr>
          <a:lstStyle/>
          <a:p>
            <a:pPr algn="ctr" defTabSz="678941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16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Leave No Trace </a:t>
            </a:r>
            <a:r>
              <a:rPr lang="en-US" sz="3416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in Scouting America</a:t>
            </a:r>
          </a:p>
          <a:p>
            <a:pPr algn="ctr" defTabSz="678941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416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Advancement and Awards</a:t>
            </a:r>
            <a:endParaRPr sz="3416" b="1" dirty="0">
              <a:solidFill>
                <a:srgbClr val="20381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4ED5BB-2EA2-CE3B-6725-050961317A4B}"/>
              </a:ext>
            </a:extLst>
          </p:cNvPr>
          <p:cNvSpPr/>
          <p:nvPr/>
        </p:nvSpPr>
        <p:spPr>
          <a:xfrm>
            <a:off x="152400" y="685800"/>
            <a:ext cx="4114800" cy="205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Needs Updating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This presentation has only placeholder slides for Sea Scouting as the OE Award requirements are not yet published</a:t>
            </a:r>
          </a:p>
        </p:txBody>
      </p:sp>
    </p:spTree>
    <p:extLst>
      <p:ext uri="{BB962C8B-B14F-4D97-AF65-F5344CB8AC3E}">
        <p14:creationId xmlns:p14="http://schemas.microsoft.com/office/powerpoint/2010/main" val="257573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46238"/>
            <a:ext cx="8229600" cy="4068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Prepared by</a:t>
            </a:r>
          </a:p>
          <a:p>
            <a:pPr marL="0" indent="0" algn="ctr">
              <a:buNone/>
            </a:pPr>
            <a:r>
              <a:rPr lang="en-US" sz="2400" dirty="0"/>
              <a:t>Joshua Lamothe</a:t>
            </a:r>
          </a:p>
          <a:p>
            <a:pPr marL="0" indent="0" algn="ctr">
              <a:buNone/>
            </a:pPr>
            <a:r>
              <a:rPr lang="en-US" sz="2400" dirty="0"/>
              <a:t>Revised: April 2025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Sources:</a:t>
            </a:r>
          </a:p>
          <a:p>
            <a:pPr marL="0" indent="0">
              <a:buNone/>
            </a:pPr>
            <a:r>
              <a:rPr lang="en-US" sz="2000" dirty="0"/>
              <a:t>Guide to Advancement (2025)</a:t>
            </a:r>
          </a:p>
          <a:p>
            <a:pPr marL="0" indent="0">
              <a:buNone/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3"/>
              </a:rPr>
              <a:t>https://www.scouting.org/resources/guide-to-advancement/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2024 Cub Scout Requirements</a:t>
            </a:r>
          </a:p>
          <a:p>
            <a:pPr marL="0" indent="0" rtl="0">
              <a:spcBef>
                <a:spcPts val="400"/>
              </a:spcBef>
              <a:buNone/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4"/>
              </a:rPr>
              <a:t>https://www.scouting.org/programs/cub-scouts/what-cub-scouts-earn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400"/>
              </a:spcBef>
              <a:buNone/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5"/>
              </a:rPr>
              <a:t>https://www.scouting.org/outdoor-programs/outdoor-ethics/awards/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400"/>
              </a:spcBef>
              <a:buNone/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6"/>
              </a:rPr>
              <a:t>https://www.scouting.org/skills/merit-badges/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2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06B9-C17A-40F1-BD27-FEF371B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457200"/>
            <a:ext cx="9715500" cy="1233488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0D07-2EC3-4D8F-A8CB-638EF7CA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: As a result of this session, each participant should be able to:</a:t>
            </a:r>
          </a:p>
          <a:p>
            <a:r>
              <a:rPr lang="en-US" sz="2400" dirty="0"/>
              <a:t>Discuss references to Leave No Trace and the Outdoor Code in the Cub Scout advancement program.</a:t>
            </a:r>
          </a:p>
          <a:p>
            <a:r>
              <a:rPr lang="en-US" sz="2400" dirty="0"/>
              <a:t>Discuss references to Leave No Trace in Scouts BSA requirements.</a:t>
            </a:r>
          </a:p>
          <a:p>
            <a:r>
              <a:rPr lang="en-US" sz="2400" dirty="0"/>
              <a:t>Discuss references to Leave No Trace in the Venturing Ranger and Outdoor Bronze Award.</a:t>
            </a:r>
          </a:p>
          <a:p>
            <a:r>
              <a:rPr lang="en-US" sz="2400" dirty="0"/>
              <a:t>Discuss the requirements for the Outdoor Ethics Awareness and Action Awards for Scouts, Sea Scouts, Venturers, and Scouters.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FCE844-0356-2E5D-3D73-F1644856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549" y="1920875"/>
            <a:ext cx="1331383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Cub Scout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Lions</a:t>
            </a:r>
          </a:p>
          <a:p>
            <a:pPr lvl="1"/>
            <a:r>
              <a:rPr lang="en-US" sz="2400" dirty="0"/>
              <a:t>Mountain Lion</a:t>
            </a:r>
          </a:p>
          <a:p>
            <a:r>
              <a:rPr lang="en-US" sz="2800" dirty="0"/>
              <a:t>Tigers</a:t>
            </a:r>
          </a:p>
          <a:p>
            <a:pPr lvl="1"/>
            <a:r>
              <a:rPr lang="en-US" dirty="0"/>
              <a:t>Tigers in the Wild</a:t>
            </a:r>
          </a:p>
          <a:p>
            <a:r>
              <a:rPr lang="en-US" sz="2800" dirty="0"/>
              <a:t>Wolves </a:t>
            </a:r>
          </a:p>
          <a:p>
            <a:pPr lvl="1"/>
            <a:r>
              <a:rPr lang="en-US" dirty="0"/>
              <a:t>Paws on the Path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74732D-BA0D-314D-0137-327735A07B8B}"/>
              </a:ext>
            </a:extLst>
          </p:cNvPr>
          <p:cNvGrpSpPr/>
          <p:nvPr/>
        </p:nvGrpSpPr>
        <p:grpSpPr>
          <a:xfrm>
            <a:off x="10210800" y="571500"/>
            <a:ext cx="1371599" cy="4033158"/>
            <a:chOff x="10210800" y="571500"/>
            <a:chExt cx="1371599" cy="40331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1D5674-67F6-6528-4271-BDFB94C7C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0800" y="571500"/>
              <a:ext cx="1371599" cy="1371600"/>
            </a:xfrm>
            <a:prstGeom prst="rect">
              <a:avLst/>
            </a:prstGeom>
          </p:spPr>
        </p:pic>
        <p:pic>
          <p:nvPicPr>
            <p:cNvPr id="6" name="Picture 14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6500" l="2500" r="94000">
                          <a14:foregroundMark x1="51500" y1="8000" x2="51500" y2="8000"/>
                          <a14:foregroundMark x1="50000" y1="2500" x2="50000" y2="2500"/>
                          <a14:foregroundMark x1="94000" y1="51000" x2="94000" y2="51000"/>
                          <a14:foregroundMark x1="50000" y1="96500" x2="50000" y2="96500"/>
                          <a14:foregroundMark x1="2500" y1="49500" x2="2500" y2="49500"/>
                          <a14:foregroundMark x1="41000" y1="28000" x2="41000" y2="28000"/>
                          <a14:foregroundMark x1="37000" y1="42500" x2="37000" y2="42500"/>
                          <a14:foregroundMark x1="41500" y1="47000" x2="41500" y2="47000"/>
                          <a14:foregroundMark x1="48000" y1="50000" x2="48000" y2="50000"/>
                          <a14:foregroundMark x1="57000" y1="50000" x2="57000" y2="50000"/>
                          <a14:foregroundMark x1="61000" y1="45000" x2="61000" y2="45000"/>
                          <a14:foregroundMark x1="59500" y1="40500" x2="59500" y2="40500"/>
                          <a14:foregroundMark x1="55500" y1="40500" x2="55500" y2="40500"/>
                          <a14:foregroundMark x1="53000" y1="38500" x2="53000" y2="38500"/>
                          <a14:foregroundMark x1="51500" y1="40000" x2="51500" y2="40000"/>
                          <a14:foregroundMark x1="47000" y1="40500" x2="47000" y2="40500"/>
                          <a14:foregroundMark x1="47000" y1="43000" x2="47000" y2="43000"/>
                          <a14:foregroundMark x1="43000" y1="49000" x2="43000" y2="49000"/>
                          <a14:foregroundMark x1="42000" y1="53500" x2="42000" y2="53500"/>
                          <a14:foregroundMark x1="39000" y1="50500" x2="39000" y2="50500"/>
                          <a14:foregroundMark x1="37000" y1="48500" x2="37000" y2="48500"/>
                          <a14:foregroundMark x1="34000" y1="45500" x2="34000" y2="45500"/>
                          <a14:foregroundMark x1="38000" y1="39000" x2="38000" y2="3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2573" y="3259952"/>
              <a:ext cx="1344706" cy="1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2990" r="9420" b="3532"/>
          <a:stretch/>
        </p:blipFill>
        <p:spPr bwMode="auto">
          <a:xfrm>
            <a:off x="5695951" y="3200400"/>
            <a:ext cx="514349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ws on the path, cub scout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3326" r="11143" b="3159"/>
          <a:stretch/>
        </p:blipFill>
        <p:spPr bwMode="auto">
          <a:xfrm>
            <a:off x="5695203" y="4229100"/>
            <a:ext cx="515097" cy="6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67E6C-0D9E-BFEE-9610-96158BC51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4414" y="2286000"/>
            <a:ext cx="51588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3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Cub Scout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Bears</a:t>
            </a:r>
          </a:p>
          <a:p>
            <a:pPr lvl="1"/>
            <a:r>
              <a:rPr lang="en-US" sz="2400" dirty="0"/>
              <a:t>Bear Habitat</a:t>
            </a:r>
          </a:p>
          <a:p>
            <a:r>
              <a:rPr lang="en-US" sz="2800" dirty="0"/>
              <a:t>Webelos</a:t>
            </a:r>
          </a:p>
          <a:p>
            <a:pPr lvl="1"/>
            <a:r>
              <a:rPr lang="en-US" dirty="0"/>
              <a:t>Webelos Walkabout</a:t>
            </a:r>
          </a:p>
          <a:p>
            <a:r>
              <a:rPr lang="en-US" sz="2800" dirty="0"/>
              <a:t>Arrow of Light</a:t>
            </a:r>
          </a:p>
          <a:p>
            <a:pPr lvl="1"/>
            <a:r>
              <a:rPr lang="en-US" dirty="0"/>
              <a:t>Outdoor Adventurer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44987" y="3086100"/>
            <a:ext cx="993913" cy="993913"/>
            <a:chOff x="6364356" y="2461592"/>
            <a:chExt cx="993913" cy="993913"/>
          </a:xfrm>
        </p:grpSpPr>
        <p:sp>
          <p:nvSpPr>
            <p:cNvPr id="4" name="Flowchart: Decision 3"/>
            <p:cNvSpPr/>
            <p:nvPr/>
          </p:nvSpPr>
          <p:spPr>
            <a:xfrm>
              <a:off x="6400800" y="2514600"/>
              <a:ext cx="914400" cy="914400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Image result for webelos walkabout cub scout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5225" r="4199" b="3248"/>
            <a:stretch/>
          </p:blipFill>
          <p:spPr bwMode="auto">
            <a:xfrm>
              <a:off x="6364356" y="2461592"/>
              <a:ext cx="993913" cy="99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Image result for webelos camper adven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2" y="4229100"/>
            <a:ext cx="6858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715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CE750-4593-7808-A77F-20B3A1D37F74}"/>
              </a:ext>
            </a:extLst>
          </p:cNvPr>
          <p:cNvGrpSpPr>
            <a:grpSpLocks noChangeAspect="1"/>
          </p:cNvGrpSpPr>
          <p:nvPr/>
        </p:nvGrpSpPr>
        <p:grpSpPr>
          <a:xfrm>
            <a:off x="9867900" y="1943100"/>
            <a:ext cx="2079173" cy="2425701"/>
            <a:chOff x="10439400" y="571500"/>
            <a:chExt cx="1371600" cy="1600200"/>
          </a:xfrm>
        </p:grpSpPr>
        <p:pic>
          <p:nvPicPr>
            <p:cNvPr id="5" name="Picture 16" descr="Image result for cub scout webelos ran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13" b="97588" l="1910" r="97186">
                          <a14:foregroundMark x1="1910" y1="49447" x2="1910" y2="49447"/>
                          <a14:foregroundMark x1="49548" y1="97588" x2="49548" y2="97588"/>
                          <a14:foregroundMark x1="97186" y1="50151" x2="97186" y2="50151"/>
                          <a14:foregroundMark x1="49749" y1="2513" x2="49749" y2="2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5715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Image result for cub scout arrow of light ran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00" y="1714500"/>
              <a:ext cx="13716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86000"/>
            <a:ext cx="514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5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Advancement Trail | Boy Scouts of America">
            <a:extLst>
              <a:ext uri="{FF2B5EF4-FFF2-40B4-BE49-F238E27FC236}">
                <a16:creationId xmlns:a16="http://schemas.microsoft.com/office/drawing/2014/main" id="{8A41F801-4680-4A4F-9E44-68480D96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500" y1="45000" x2="48500" y2="62000"/>
                        <a14:foregroundMark x1="68500" y1="47000" x2="56000" y2="66500"/>
                        <a14:foregroundMark x1="25000" y1="59000" x2="515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400300"/>
            <a:ext cx="9852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/>
          <p:cNvSpPr/>
          <p:nvPr/>
        </p:nvSpPr>
        <p:spPr>
          <a:xfrm>
            <a:off x="1981200" y="3543300"/>
            <a:ext cx="8229600" cy="914400"/>
          </a:xfrm>
          <a:prstGeom prst="rightArrow">
            <a:avLst>
              <a:gd name="adj1" fmla="val 66232"/>
              <a:gd name="adj2" fmla="val 63333"/>
            </a:avLst>
          </a:prstGeom>
          <a:gradFill flip="none" rotWithShape="1">
            <a:gsLst>
              <a:gs pos="32000">
                <a:srgbClr val="002060">
                  <a:alpha val="80000"/>
                </a:srgbClr>
              </a:gs>
              <a:gs pos="8000">
                <a:schemeClr val="bg2">
                  <a:lumMod val="50000"/>
                  <a:alpha val="80000"/>
                </a:schemeClr>
              </a:gs>
              <a:gs pos="52000">
                <a:schemeClr val="accent1">
                  <a:lumMod val="45000"/>
                  <a:lumOff val="55000"/>
                  <a:alpha val="80000"/>
                </a:schemeClr>
              </a:gs>
              <a:gs pos="73000">
                <a:srgbClr val="FF0000">
                  <a:alpha val="80000"/>
                </a:srgbClr>
              </a:gs>
              <a:gs pos="100000">
                <a:srgbClr val="FFC000">
                  <a:alpha val="8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9829800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Progression of Outdoor Ethics </a:t>
            </a:r>
            <a:br>
              <a:rPr lang="en-US" b="1" dirty="0"/>
            </a:br>
            <a:r>
              <a:rPr lang="en-US" b="1" dirty="0"/>
              <a:t>in Cub Scout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79136"/>
            <a:ext cx="8229600" cy="664264"/>
          </a:xfrm>
        </p:spPr>
        <p:txBody>
          <a:bodyPr anchor="ctr" anchorCtr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Listen   Recite   Discuss   Demonstrate   Explain    </a:t>
            </a:r>
          </a:p>
        </p:txBody>
      </p:sp>
      <p:pic>
        <p:nvPicPr>
          <p:cNvPr id="5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6500" l="2500" r="94000">
                        <a14:foregroundMark x1="51500" y1="8000" x2="51500" y2="8000"/>
                        <a14:foregroundMark x1="50000" y1="2500" x2="50000" y2="2500"/>
                        <a14:foregroundMark x1="94000" y1="51000" x2="94000" y2="51000"/>
                        <a14:foregroundMark x1="50000" y1="96500" x2="50000" y2="96500"/>
                        <a14:foregroundMark x1="2500" y1="49500" x2="2500" y2="49500"/>
                        <a14:foregroundMark x1="41000" y1="28000" x2="41000" y2="28000"/>
                        <a14:foregroundMark x1="37000" y1="42500" x2="37000" y2="42500"/>
                        <a14:foregroundMark x1="41500" y1="47000" x2="41500" y2="47000"/>
                        <a14:foregroundMark x1="48000" y1="50000" x2="48000" y2="50000"/>
                        <a14:foregroundMark x1="57000" y1="50000" x2="57000" y2="50000"/>
                        <a14:foregroundMark x1="61000" y1="45000" x2="61000" y2="45000"/>
                        <a14:foregroundMark x1="59500" y1="40500" x2="59500" y2="40500"/>
                        <a14:foregroundMark x1="55500" y1="40500" x2="55500" y2="40500"/>
                        <a14:foregroundMark x1="53000" y1="38500" x2="53000" y2="38500"/>
                        <a14:foregroundMark x1="51500" y1="40000" x2="51500" y2="40000"/>
                        <a14:foregroundMark x1="47000" y1="40500" x2="47000" y2="40500"/>
                        <a14:foregroundMark x1="47000" y1="43000" x2="47000" y2="43000"/>
                        <a14:foregroundMark x1="43000" y1="49000" x2="43000" y2="49000"/>
                        <a14:foregroundMark x1="42000" y1="53500" x2="42000" y2="53500"/>
                        <a14:foregroundMark x1="39000" y1="50500" x2="39000" y2="50500"/>
                        <a14:foregroundMark x1="37000" y1="48500" x2="37000" y2="48500"/>
                        <a14:foregroundMark x1="34000" y1="45500" x2="34000" y2="45500"/>
                        <a14:foregroundMark x1="38000" y1="39000" x2="380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003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4003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cub scout webelos ra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13" b="97588" l="1910" r="97186">
                        <a14:foregroundMark x1="1910" y1="49447" x2="1910" y2="49447"/>
                        <a14:foregroundMark x1="49548" y1="97588" x2="49548" y2="97588"/>
                        <a14:foregroundMark x1="97186" y1="50151" x2="97186" y2="50151"/>
                        <a14:foregroundMark x1="49749" y1="2513" x2="49749" y2="2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003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cub scout arrow of light ra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628900"/>
            <a:ext cx="137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7508B-8CE1-9609-9A90-A35AC170C4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3100" y="4784172"/>
            <a:ext cx="1943100" cy="539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A4E6C-436E-AB84-D9F4-BA4EE2FF2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2400300"/>
            <a:ext cx="908050" cy="920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142E96-FEB8-0288-28CF-1505896AD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1500" y="4457700"/>
            <a:ext cx="880883" cy="11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6286500" cy="1371600"/>
          </a:xfrm>
        </p:spPr>
        <p:txBody>
          <a:bodyPr/>
          <a:lstStyle/>
          <a:p>
            <a:r>
              <a:rPr lang="en-US" b="1" dirty="0"/>
              <a:t>Cub Scout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9601200" cy="182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Outdoor Activity Award</a:t>
            </a:r>
          </a:p>
          <a:p>
            <a:pPr lvl="1"/>
            <a:r>
              <a:rPr lang="en-US" sz="2200" dirty="0"/>
              <a:t>Different requirements for each rank: Tiger, Wolf, Bear, Webelo</a:t>
            </a:r>
          </a:p>
          <a:p>
            <a:pPr lvl="1"/>
            <a:r>
              <a:rPr lang="en-US" sz="2200" dirty="0"/>
              <a:t>Requirements based on Adventures which include Leave No Trace</a:t>
            </a:r>
          </a:p>
          <a:p>
            <a:pPr lvl="1"/>
            <a:r>
              <a:rPr lang="en-US" sz="2200" dirty="0"/>
              <a:t>Participate in outdoor activities: (4,5,6,7)</a:t>
            </a:r>
          </a:p>
        </p:txBody>
      </p:sp>
      <p:pic>
        <p:nvPicPr>
          <p:cNvPr id="1026" name="Picture 2" descr="Image result for cub scout outdoor activity aw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1556" l="8000" r="92889">
                        <a14:foregroundMark x1="8000" y1="51556" x2="8000" y2="51556"/>
                        <a14:foregroundMark x1="51111" y1="91556" x2="51111" y2="91556"/>
                        <a14:foregroundMark x1="93333" y1="47111" x2="93333" y2="47111"/>
                        <a14:foregroundMark x1="51111" y1="8000" x2="51111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715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3314700"/>
            <a:ext cx="4114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Nature hike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Picnic or park fun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Explain the buddy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Pack overnighter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Outdoor service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Nature/conservation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Earn the Summertime Pack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Nature observation activity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314700"/>
            <a:ext cx="46863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Outdoor aquatics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Outdoor campfire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Outdoor sporting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Outdoor interfaith or other worship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Explore a local city, county, state, or national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Invent an outside game and play it outside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575D1D-D0C6-0C5E-27BC-B7DBC8C3FDEA}"/>
              </a:ext>
            </a:extLst>
          </p:cNvPr>
          <p:cNvGrpSpPr/>
          <p:nvPr/>
        </p:nvGrpSpPr>
        <p:grpSpPr>
          <a:xfrm>
            <a:off x="9067800" y="571500"/>
            <a:ext cx="1828800" cy="933507"/>
            <a:chOff x="7010400" y="1143000"/>
            <a:chExt cx="1828800" cy="933507"/>
          </a:xfrm>
        </p:grpSpPr>
        <p:pic>
          <p:nvPicPr>
            <p:cNvPr id="7" name="Picture 2" descr="http://www.pack3545.us/images%20artwork/cub-scout-outdoor-activity-award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143000"/>
              <a:ext cx="1828800" cy="9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ub scout outdoor activity award">
              <a:extLst>
                <a:ext uri="{FF2B5EF4-FFF2-40B4-BE49-F238E27FC236}">
                  <a16:creationId xmlns:a16="http://schemas.microsoft.com/office/drawing/2014/main" id="{47431C74-98B1-B2D3-A60E-5ADF9913A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000" b="91556" l="8000" r="92889">
                          <a14:foregroundMark x1="8000" y1="51556" x2="8000" y2="51556"/>
                          <a14:foregroundMark x1="51111" y1="91556" x2="51111" y2="91556"/>
                          <a14:foregroundMark x1="93333" y1="47111" x2="93333" y2="47111"/>
                          <a14:foregroundMark x1="51111" y1="8000" x2="51111" y2="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994" y="1526459"/>
              <a:ext cx="322006" cy="32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73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gle Scout Rank Emblem">
            <a:extLst>
              <a:ext uri="{FF2B5EF4-FFF2-40B4-BE49-F238E27FC236}">
                <a16:creationId xmlns:a16="http://schemas.microsoft.com/office/drawing/2014/main" id="{77B15A02-AF1F-B1D1-131B-1854F16C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7750" l="10000" r="90000">
                        <a14:foregroundMark x1="33167" y1="34250" x2="29250" y2="44833"/>
                        <a14:foregroundMark x1="36667" y1="28917" x2="33000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66" y="1811866"/>
            <a:ext cx="1155700" cy="11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/>
          <p:cNvSpPr/>
          <p:nvPr/>
        </p:nvSpPr>
        <p:spPr>
          <a:xfrm>
            <a:off x="1409700" y="2971800"/>
            <a:ext cx="8801100" cy="914400"/>
          </a:xfrm>
          <a:prstGeom prst="rightArrow">
            <a:avLst>
              <a:gd name="adj1" fmla="val 66232"/>
              <a:gd name="adj2" fmla="val 63333"/>
            </a:avLst>
          </a:prstGeom>
          <a:gradFill flip="none" rotWithShape="1">
            <a:gsLst>
              <a:gs pos="100000">
                <a:srgbClr val="FFC000"/>
              </a:gs>
              <a:gs pos="73000">
                <a:schemeClr val="accent6">
                  <a:lumMod val="50000"/>
                </a:schemeClr>
              </a:gs>
              <a:gs pos="34000">
                <a:schemeClr val="accent6">
                  <a:lumMod val="50000"/>
                </a:schemeClr>
              </a:gs>
              <a:gs pos="8000">
                <a:srgbClr val="FF0000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Progression of Outdoor Ethics in Scouts, BSA Advancement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155764"/>
            <a:ext cx="9144000" cy="54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Repeat &amp; Explain       Demonstrate                   Teach    </a:t>
            </a:r>
          </a:p>
        </p:txBody>
      </p:sp>
      <p:pic>
        <p:nvPicPr>
          <p:cNvPr id="1030" name="Picture 6" descr="Image result for boy scout ran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43376"/>
          <a:stretch/>
        </p:blipFill>
        <p:spPr bwMode="auto">
          <a:xfrm>
            <a:off x="4610100" y="1828800"/>
            <a:ext cx="2839453" cy="11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boy scout ran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65"/>
          <a:stretch/>
        </p:blipFill>
        <p:spPr bwMode="auto">
          <a:xfrm>
            <a:off x="952500" y="1828800"/>
            <a:ext cx="930442" cy="11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boy scout ran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1" r="14106"/>
          <a:stretch/>
        </p:blipFill>
        <p:spPr bwMode="auto">
          <a:xfrm>
            <a:off x="8153401" y="1828800"/>
            <a:ext cx="1968500" cy="11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outdoor ethics awareness aw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1655745" cy="1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FDDB77-0C6E-1CCE-F4A9-EEA5E2DCF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412299"/>
            <a:ext cx="2952750" cy="81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278BF-2A8E-912D-840E-E0F990B0A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000499"/>
            <a:ext cx="1257300" cy="16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42900"/>
            <a:ext cx="8572500" cy="1371600"/>
          </a:xfrm>
        </p:spPr>
        <p:txBody>
          <a:bodyPr/>
          <a:lstStyle/>
          <a:p>
            <a:r>
              <a:rPr lang="en-US" b="1" dirty="0"/>
              <a:t>Merit Badges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8800"/>
            <a:ext cx="10515600" cy="7904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Merit Badges which specifically mention the Outdoor Code, Leave No Trace, or Tread Lightly!: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4" descr="http://meritbadge.org/wiki/images/0/0a/2175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60" y="228354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eritbadge.org/wiki/images/6/69/2205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16" y="22917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eritbadge.org/wiki/images/9/93/2237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58" y="23361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eritbadge.org/wiki/images/d/de/2350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3538987"/>
            <a:ext cx="914400" cy="9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meritbadge.org/wiki/images/b/ba/2352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31817"/>
            <a:ext cx="914400" cy="9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meritbadge.org/wiki/images/thumb/1/15/Geocaching.jpg/100px-Geocachi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68" y="3529264"/>
            <a:ext cx="914400" cy="9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2" b="96844" l="3167" r="96833">
                        <a14:foregroundMark x1="9833" y1="24252" x2="9833" y2="24252"/>
                        <a14:foregroundMark x1="3333" y1="40532" x2="3333" y2="40532"/>
                        <a14:foregroundMark x1="3167" y1="55980" x2="3167" y2="55980"/>
                        <a14:foregroundMark x1="8667" y1="72425" x2="8667" y2="72425"/>
                        <a14:foregroundMark x1="17167" y1="83389" x2="17167" y2="83389"/>
                        <a14:foregroundMark x1="24167" y1="87874" x2="24167" y2="87874"/>
                        <a14:foregroundMark x1="32333" y1="90864" x2="32333" y2="90864"/>
                        <a14:foregroundMark x1="44667" y1="94352" x2="44667" y2="94352"/>
                        <a14:foregroundMark x1="59000" y1="94352" x2="59000" y2="94352"/>
                        <a14:foregroundMark x1="71333" y1="90033" x2="71333" y2="90033"/>
                        <a14:foregroundMark x1="79833" y1="83721" x2="79833" y2="83721"/>
                        <a14:foregroundMark x1="85333" y1="76080" x2="85333" y2="76080"/>
                        <a14:foregroundMark x1="91333" y1="64618" x2="91333" y2="64618"/>
                        <a14:foregroundMark x1="93000" y1="53987" x2="93000" y2="53987"/>
                        <a14:foregroundMark x1="92333" y1="44186" x2="92333" y2="44186"/>
                        <a14:foregroundMark x1="87333" y1="27741" x2="87333" y2="27741"/>
                        <a14:foregroundMark x1="80833" y1="18937" x2="80833" y2="18937"/>
                        <a14:foregroundMark x1="73000" y1="12791" x2="73000" y2="12791"/>
                        <a14:foregroundMark x1="62333" y1="8140" x2="62333" y2="8140"/>
                        <a14:foregroundMark x1="50333" y1="4817" x2="50333" y2="4817"/>
                        <a14:foregroundMark x1="44167" y1="3654" x2="44167" y2="3654"/>
                        <a14:foregroundMark x1="49500" y1="96844" x2="49500" y2="96844"/>
                        <a14:foregroundMark x1="96833" y1="49502" x2="96833" y2="4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17" y="228354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eritbadge.org/wiki/images/2/29/2395c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68" y="48005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11E260-B070-2878-8573-501369B56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8254" y="4800598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BF115-4EEA-581A-51E7-E845F849B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3303" y="2291714"/>
            <a:ext cx="898070" cy="898070"/>
          </a:xfrm>
          <a:prstGeom prst="rect">
            <a:avLst/>
          </a:prstGeom>
        </p:spPr>
      </p:pic>
      <p:pic>
        <p:nvPicPr>
          <p:cNvPr id="8194" name="Picture 2" descr="Image result for cooking merit bad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67" b="96167" l="1667" r="95500">
                        <a14:foregroundMark x1="13500" y1="20000" x2="13500" y2="20000"/>
                        <a14:foregroundMark x1="6000" y1="33167" x2="6000" y2="33167"/>
                        <a14:foregroundMark x1="4000" y1="49833" x2="4000" y2="49833"/>
                        <a14:foregroundMark x1="8667" y1="68833" x2="8667" y2="68833"/>
                        <a14:foregroundMark x1="16000" y1="77000" x2="16000" y2="77000"/>
                        <a14:foregroundMark x1="23667" y1="85167" x2="23667" y2="85167"/>
                        <a14:foregroundMark x1="32000" y1="91333" x2="32000" y2="91333"/>
                        <a14:foregroundMark x1="42500" y1="95333" x2="42500" y2="95333"/>
                        <a14:foregroundMark x1="56500" y1="96167" x2="56500" y2="96167"/>
                        <a14:foregroundMark x1="74167" y1="91833" x2="74167" y2="91833"/>
                        <a14:foregroundMark x1="84000" y1="81000" x2="84000" y2="81000"/>
                        <a14:foregroundMark x1="95500" y1="63833" x2="95500" y2="63833"/>
                        <a14:foregroundMark x1="95500" y1="51500" x2="95500" y2="51500"/>
                        <a14:foregroundMark x1="93167" y1="35833" x2="93167" y2="35833"/>
                        <a14:foregroundMark x1="88667" y1="26833" x2="88667" y2="26833"/>
                        <a14:foregroundMark x1="78000" y1="10000" x2="78000" y2="10000"/>
                        <a14:foregroundMark x1="67667" y1="8500" x2="67667" y2="8500"/>
                        <a14:foregroundMark x1="56667" y1="5167" x2="56667" y2="5167"/>
                        <a14:foregroundMark x1="43000" y1="4833" x2="43000" y2="4833"/>
                        <a14:foregroundMark x1="7333" y1="33833" x2="7333" y2="33833"/>
                        <a14:foregroundMark x1="1667" y1="52667" x2="1667" y2="52667"/>
                        <a14:foregroundMark x1="4833" y1="61000" x2="4833" y2="61000"/>
                        <a14:foregroundMark x1="94667" y1="43833" x2="94667" y2="43833"/>
                        <a14:foregroundMark x1="94667" y1="53167" x2="94667" y2="5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3" y="354615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53333-9BB9-DD0E-A939-C4AD93CB73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34542" y="3546156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217F7-F87A-7322-D7EB-262EA3D556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5511" y="4787392"/>
            <a:ext cx="914400" cy="914400"/>
          </a:xfrm>
          <a:prstGeom prst="rect">
            <a:avLst/>
          </a:prstGeom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17" b="91498" l="8475" r="95339">
                        <a14:foregroundMark x1="15678" y1="28340" x2="15678" y2="28340"/>
                        <a14:foregroundMark x1="10169" y1="40486" x2="10169" y2="40486"/>
                        <a14:foregroundMark x1="8898" y1="51012" x2="8898" y2="51012"/>
                        <a14:foregroundMark x1="11441" y1="62348" x2="11441" y2="62348"/>
                        <a14:foregroundMark x1="16949" y1="70445" x2="16949" y2="70445"/>
                        <a14:foregroundMark x1="21186" y1="78138" x2="21186" y2="78138"/>
                        <a14:foregroundMark x1="29661" y1="85830" x2="29661" y2="85830"/>
                        <a14:foregroundMark x1="49576" y1="91498" x2="49576" y2="91498"/>
                        <a14:foregroundMark x1="65254" y1="91093" x2="65254" y2="91093"/>
                        <a14:foregroundMark x1="76271" y1="82186" x2="76271" y2="82186"/>
                        <a14:foregroundMark x1="87712" y1="68826" x2="87712" y2="68826"/>
                        <a14:foregroundMark x1="90678" y1="61538" x2="90678" y2="61538"/>
                        <a14:foregroundMark x1="90678" y1="53846" x2="90678" y2="53846"/>
                        <a14:foregroundMark x1="90678" y1="44534" x2="90678" y2="44534"/>
                        <a14:foregroundMark x1="92797" y1="38866" x2="92797" y2="38866"/>
                        <a14:foregroundMark x1="95339" y1="48178" x2="95339" y2="48178"/>
                        <a14:foregroundMark x1="64831" y1="9717" x2="64831" y2="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" t="5662" r="2711" b="4705"/>
          <a:stretch/>
        </p:blipFill>
        <p:spPr bwMode="auto">
          <a:xfrm>
            <a:off x="8039099" y="4787392"/>
            <a:ext cx="9144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8A4007A-399C-ACD0-C52B-CBF48A1F3F21}"/>
              </a:ext>
            </a:extLst>
          </p:cNvPr>
          <p:cNvSpPr txBox="1">
            <a:spLocks/>
          </p:cNvSpPr>
          <p:nvPr/>
        </p:nvSpPr>
        <p:spPr>
          <a:xfrm>
            <a:off x="789214" y="2679834"/>
            <a:ext cx="3339193" cy="3096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Architecture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Backpacking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Bird Study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Camping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Climbing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Cooking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Exploration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EF0683-717F-A481-451E-71BA64FF63C5}"/>
              </a:ext>
            </a:extLst>
          </p:cNvPr>
          <p:cNvSpPr txBox="1">
            <a:spLocks/>
          </p:cNvSpPr>
          <p:nvPr/>
        </p:nvSpPr>
        <p:spPr>
          <a:xfrm>
            <a:off x="9157607" y="2286000"/>
            <a:ext cx="3339193" cy="36062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Fishing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Fly Fishing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Geocaching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Geology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Hiking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Insect Study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Nature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Signs Signals and Codes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2E7BEF-A8F8-4C8E-6D5B-0A0EDE6DF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7684" y="4800600"/>
            <a:ext cx="895600" cy="8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9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1255</Words>
  <Application>Microsoft Office PowerPoint</Application>
  <PresentationFormat>Widescreen</PresentationFormat>
  <Paragraphs>161</Paragraphs>
  <Slides>20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Objectives</vt:lpstr>
      <vt:lpstr>Cub Scout Advancement</vt:lpstr>
      <vt:lpstr>Cub Scout Advancement</vt:lpstr>
      <vt:lpstr>Progression of Outdoor Ethics  in Cub Scout Advancement</vt:lpstr>
      <vt:lpstr>Cub Scout Awards</vt:lpstr>
      <vt:lpstr>Progression of Outdoor Ethics in Scouts, BSA Advancement</vt:lpstr>
      <vt:lpstr>Merit Badges</vt:lpstr>
      <vt:lpstr>Scouts BSA Outdoor Ethics Awards</vt:lpstr>
      <vt:lpstr>Scouts BSA Outdoor Ethics Awards</vt:lpstr>
      <vt:lpstr>Scouts BSA Awards</vt:lpstr>
      <vt:lpstr>Venturing</vt:lpstr>
      <vt:lpstr>Venturing Outdoor Ethics Awards</vt:lpstr>
      <vt:lpstr>Venturing Outdoor Ethics Awards</vt:lpstr>
      <vt:lpstr>Venturing Awards</vt:lpstr>
      <vt:lpstr>Sea Scouts Outdoor Ethics Awards</vt:lpstr>
      <vt:lpstr>Sea Scouts Outdoor Ethics Awards</vt:lpstr>
      <vt:lpstr>Sea Scouts Awards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LNT in BSA</dc:title>
  <dc:creator>Josh Lamothe</dc:creator>
  <cp:lastModifiedBy>Suse Bell</cp:lastModifiedBy>
  <cp:revision>81</cp:revision>
  <dcterms:created xsi:type="dcterms:W3CDTF">2006-08-16T00:00:00Z</dcterms:created>
  <dcterms:modified xsi:type="dcterms:W3CDTF">2025-07-25T08:13:33Z</dcterms:modified>
</cp:coreProperties>
</file>